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70c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0070c0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8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89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0" name="ZoneTexte 5"/>
            <p:cNvSpPr/>
            <p:nvPr/>
          </p:nvSpPr>
          <p:spPr>
            <a:xfrm>
              <a:off x="2063880" y="3009960"/>
              <a:ext cx="5015880" cy="2526840"/>
            </a:xfrm>
            <a:prstGeom prst="rect">
              <a:avLst/>
            </a:prstGeom>
            <a:solidFill>
              <a:srgbClr val="0070c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CE2 : Je sais additionner des sommes d’argent.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Microsoft YaHei"/>
                </a:rPr>
                <a:t>CM1 : </a:t>
              </a: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compléter une opération à trou. 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1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393192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7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Résous le problème.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ZoneTexte 2"/>
          <p:cNvSpPr/>
          <p:nvPr/>
        </p:nvSpPr>
        <p:spPr>
          <a:xfrm>
            <a:off x="180000" y="1504800"/>
            <a:ext cx="4137480" cy="283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J’achète un croissant à 1,20 € et une baguette à 1,15 €.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dois-je payer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itre 2"/>
          <p:cNvSpPr/>
          <p:nvPr/>
        </p:nvSpPr>
        <p:spPr>
          <a:xfrm>
            <a:off x="497880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itre 3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 flipV="1">
            <a:off x="435204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7" name=""/>
          <p:cNvSpPr/>
          <p:nvPr/>
        </p:nvSpPr>
        <p:spPr>
          <a:xfrm>
            <a:off x="3272040" y="8575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3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Image 3" descr=""/>
          <p:cNvPicPr/>
          <p:nvPr/>
        </p:nvPicPr>
        <p:blipFill>
          <a:blip r:embed="rId1"/>
          <a:stretch/>
        </p:blipFill>
        <p:spPr>
          <a:xfrm>
            <a:off x="401760" y="4575600"/>
            <a:ext cx="503280" cy="501840"/>
          </a:xfrm>
          <a:prstGeom prst="rect">
            <a:avLst/>
          </a:prstGeom>
          <a:ln w="0">
            <a:noFill/>
          </a:ln>
        </p:spPr>
      </p:pic>
      <p:pic>
        <p:nvPicPr>
          <p:cNvPr id="101" name="Image 4" descr=""/>
          <p:cNvPicPr/>
          <p:nvPr/>
        </p:nvPicPr>
        <p:blipFill>
          <a:blip r:embed="rId2"/>
          <a:stretch/>
        </p:blipFill>
        <p:spPr>
          <a:xfrm>
            <a:off x="3724920" y="4560480"/>
            <a:ext cx="488520" cy="503280"/>
          </a:xfrm>
          <a:prstGeom prst="rect">
            <a:avLst/>
          </a:prstGeom>
          <a:ln w="0">
            <a:noFill/>
          </a:ln>
        </p:spPr>
      </p:pic>
      <p:pic>
        <p:nvPicPr>
          <p:cNvPr id="102" name="Image 5" descr=""/>
          <p:cNvPicPr/>
          <p:nvPr/>
        </p:nvPicPr>
        <p:blipFill>
          <a:blip r:embed="rId3"/>
          <a:srcRect l="22517" t="18824" r="21375" b="18631"/>
          <a:stretch/>
        </p:blipFill>
        <p:spPr>
          <a:xfrm>
            <a:off x="3251160" y="4575600"/>
            <a:ext cx="473040" cy="467280"/>
          </a:xfrm>
          <a:prstGeom prst="rect">
            <a:avLst/>
          </a:prstGeom>
          <a:ln w="0">
            <a:noFill/>
          </a:ln>
        </p:spPr>
      </p:pic>
      <p:pic>
        <p:nvPicPr>
          <p:cNvPr id="103" name="Image 6" descr=""/>
          <p:cNvPicPr/>
          <p:nvPr/>
        </p:nvPicPr>
        <p:blipFill>
          <a:blip r:embed="rId4"/>
          <a:srcRect l="18635" t="15255" r="18437" b="15045"/>
          <a:stretch/>
        </p:blipFill>
        <p:spPr>
          <a:xfrm>
            <a:off x="983880" y="4575600"/>
            <a:ext cx="549360" cy="539280"/>
          </a:xfrm>
          <a:prstGeom prst="rect">
            <a:avLst/>
          </a:prstGeom>
          <a:ln w="0">
            <a:noFill/>
          </a:ln>
        </p:spPr>
      </p:pic>
      <p:pic>
        <p:nvPicPr>
          <p:cNvPr id="104" name="Image 7" descr=""/>
          <p:cNvPicPr/>
          <p:nvPr/>
        </p:nvPicPr>
        <p:blipFill>
          <a:blip r:embed="rId5"/>
          <a:stretch/>
        </p:blipFill>
        <p:spPr>
          <a:xfrm>
            <a:off x="2655360" y="4520880"/>
            <a:ext cx="503280" cy="501840"/>
          </a:xfrm>
          <a:prstGeom prst="rect">
            <a:avLst/>
          </a:prstGeom>
          <a:ln w="0">
            <a:noFill/>
          </a:ln>
        </p:spPr>
      </p:pic>
      <p:sp>
        <p:nvSpPr>
          <p:cNvPr id="105" name="ZoneTexte 8"/>
          <p:cNvSpPr/>
          <p:nvPr/>
        </p:nvSpPr>
        <p:spPr>
          <a:xfrm>
            <a:off x="49680" y="5518440"/>
            <a:ext cx="42465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1,20 € + 1,15 € = 2,35 €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1"/>
          <p:cNvSpPr/>
          <p:nvPr/>
        </p:nvSpPr>
        <p:spPr>
          <a:xfrm>
            <a:off x="180000" y="1504800"/>
            <a:ext cx="4137480" cy="283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J’achète un croissant à 1,20 € et une baguette à 1,15 €.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Combien dois-je payer ?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Titre 4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itre 5"/>
          <p:cNvSpPr/>
          <p:nvPr/>
        </p:nvSpPr>
        <p:spPr>
          <a:xfrm>
            <a:off x="497916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 flipV="1">
            <a:off x="435240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0" name=""/>
          <p:cNvSpPr/>
          <p:nvPr/>
        </p:nvSpPr>
        <p:spPr>
          <a:xfrm>
            <a:off x="3272040" y="8575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848736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8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8"/>
          <p:cNvSpPr/>
          <p:nvPr/>
        </p:nvSpPr>
        <p:spPr>
          <a:xfrm>
            <a:off x="79920" y="1573560"/>
            <a:ext cx="4110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1,20 € + 1,15 € = 2,35 €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9"/>
          <p:cNvSpPr/>
          <p:nvPr/>
        </p:nvSpPr>
        <p:spPr>
          <a:xfrm>
            <a:off x="1243800" y="2813760"/>
            <a:ext cx="20833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1,20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ZoneTexte 10"/>
          <p:cNvSpPr/>
          <p:nvPr/>
        </p:nvSpPr>
        <p:spPr>
          <a:xfrm>
            <a:off x="748080" y="3496680"/>
            <a:ext cx="2689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+ 1,15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6" name="Connecteur droit 12"/>
          <p:cNvCxnSpPr/>
          <p:nvPr/>
        </p:nvCxnSpPr>
        <p:spPr>
          <a:xfrm>
            <a:off x="645480" y="4502880"/>
            <a:ext cx="2160720" cy="720"/>
          </a:xfrm>
          <a:prstGeom prst="straightConnector1">
            <a:avLst/>
          </a:prstGeom>
          <a:ln w="28575">
            <a:solidFill>
              <a:srgbClr val="000000"/>
            </a:solidFill>
            <a:round/>
          </a:ln>
        </p:spPr>
      </p:cxnSp>
      <p:sp>
        <p:nvSpPr>
          <p:cNvPr id="117" name="ZoneTexte 13"/>
          <p:cNvSpPr/>
          <p:nvPr/>
        </p:nvSpPr>
        <p:spPr>
          <a:xfrm>
            <a:off x="2126880" y="4503240"/>
            <a:ext cx="470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5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Texte 14"/>
          <p:cNvSpPr/>
          <p:nvPr/>
        </p:nvSpPr>
        <p:spPr>
          <a:xfrm>
            <a:off x="1780920" y="4503240"/>
            <a:ext cx="470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15"/>
          <p:cNvSpPr/>
          <p:nvPr/>
        </p:nvSpPr>
        <p:spPr>
          <a:xfrm>
            <a:off x="1622520" y="4503240"/>
            <a:ext cx="470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16"/>
          <p:cNvSpPr/>
          <p:nvPr/>
        </p:nvSpPr>
        <p:spPr>
          <a:xfrm>
            <a:off x="1276560" y="4503240"/>
            <a:ext cx="470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itre 6"/>
          <p:cNvSpPr/>
          <p:nvPr/>
        </p:nvSpPr>
        <p:spPr>
          <a:xfrm>
            <a:off x="497952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itre 7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 flipV="1">
            <a:off x="435240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4" name=""/>
          <p:cNvSpPr/>
          <p:nvPr/>
        </p:nvSpPr>
        <p:spPr>
          <a:xfrm>
            <a:off x="3272040" y="8575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401652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66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dans ton cahier.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8"/>
          <p:cNvSpPr/>
          <p:nvPr/>
        </p:nvSpPr>
        <p:spPr>
          <a:xfrm>
            <a:off x="502560" y="1503720"/>
            <a:ext cx="2968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4,05 € + 5,75 €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ZoneTexte 9"/>
          <p:cNvSpPr/>
          <p:nvPr/>
        </p:nvSpPr>
        <p:spPr>
          <a:xfrm>
            <a:off x="1786320" y="2736000"/>
            <a:ext cx="20833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4,05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10"/>
          <p:cNvSpPr/>
          <p:nvPr/>
        </p:nvSpPr>
        <p:spPr>
          <a:xfrm>
            <a:off x="1290600" y="3418920"/>
            <a:ext cx="2689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+ 5,75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0" name="Connecteur droit 12"/>
          <p:cNvCxnSpPr/>
          <p:nvPr/>
        </p:nvCxnSpPr>
        <p:spPr>
          <a:xfrm>
            <a:off x="1188000" y="4425480"/>
            <a:ext cx="2160720" cy="720"/>
          </a:xfrm>
          <a:prstGeom prst="straightConnector1">
            <a:avLst/>
          </a:prstGeom>
          <a:ln w="28575">
            <a:solidFill>
              <a:srgbClr val="000000"/>
            </a:solidFill>
            <a:round/>
          </a:ln>
        </p:spPr>
      </p:cxnSp>
      <p:sp>
        <p:nvSpPr>
          <p:cNvPr id="131" name="Titre 9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itre 11"/>
          <p:cNvSpPr/>
          <p:nvPr/>
        </p:nvSpPr>
        <p:spPr>
          <a:xfrm>
            <a:off x="497988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 flipV="1">
            <a:off x="435240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4" name=""/>
          <p:cNvSpPr/>
          <p:nvPr/>
        </p:nvSpPr>
        <p:spPr>
          <a:xfrm>
            <a:off x="3272040" y="8575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3847320" cy="525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55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Pose et calcule dans ton cahier.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ZoneTexte 20"/>
          <p:cNvSpPr/>
          <p:nvPr/>
        </p:nvSpPr>
        <p:spPr>
          <a:xfrm>
            <a:off x="504000" y="1504800"/>
            <a:ext cx="317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2,49 € + 3,35 €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21"/>
          <p:cNvSpPr/>
          <p:nvPr/>
        </p:nvSpPr>
        <p:spPr>
          <a:xfrm>
            <a:off x="1786680" y="2736000"/>
            <a:ext cx="20833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2,49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ZoneTexte 22"/>
          <p:cNvSpPr/>
          <p:nvPr/>
        </p:nvSpPr>
        <p:spPr>
          <a:xfrm>
            <a:off x="1290960" y="3418920"/>
            <a:ext cx="2689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+ 3,35  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0" name="Connecteur droit 4"/>
          <p:cNvCxnSpPr/>
          <p:nvPr/>
        </p:nvCxnSpPr>
        <p:spPr>
          <a:xfrm>
            <a:off x="1188000" y="4425120"/>
            <a:ext cx="2160720" cy="720"/>
          </a:xfrm>
          <a:prstGeom prst="straightConnector1">
            <a:avLst/>
          </a:prstGeom>
          <a:ln w="28575">
            <a:solidFill>
              <a:srgbClr val="000000"/>
            </a:solidFill>
            <a:round/>
          </a:ln>
        </p:spPr>
      </p:cxnSp>
      <p:sp>
        <p:nvSpPr>
          <p:cNvPr id="141" name="Titre 10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itre 12"/>
          <p:cNvSpPr/>
          <p:nvPr/>
        </p:nvSpPr>
        <p:spPr>
          <a:xfrm>
            <a:off x="497988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 flipV="1">
            <a:off x="435240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4" name=""/>
          <p:cNvSpPr/>
          <p:nvPr/>
        </p:nvSpPr>
        <p:spPr>
          <a:xfrm>
            <a:off x="3272040" y="85752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70160" y="348120"/>
            <a:ext cx="3847320" cy="882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5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Écris les nombres suivants en lettres dans ton cahier.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4"/>
          <p:cNvSpPr/>
          <p:nvPr/>
        </p:nvSpPr>
        <p:spPr>
          <a:xfrm>
            <a:off x="504000" y="1504800"/>
            <a:ext cx="2338920" cy="403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360" algn="ctr">
              <a:spcBef>
                <a:spcPts val="286"/>
              </a:spcBef>
              <a:spcAft>
                <a:spcPts val="286"/>
              </a:spcAft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672 </a:t>
            </a:r>
            <a:endParaRPr b="1" lang="fr-FR" sz="4800" spc="-1" strike="noStrike">
              <a:solidFill>
                <a:srgbClr val="000000"/>
              </a:solidFill>
              <a:latin typeface="Arial"/>
            </a:endParaRPr>
          </a:p>
          <a:p>
            <a:pPr marL="36360" algn="ctr">
              <a:spcBef>
                <a:spcPts val="286"/>
              </a:spcBef>
              <a:spcAft>
                <a:spcPts val="286"/>
              </a:spcAft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1 358 </a:t>
            </a:r>
            <a:endParaRPr b="1" lang="fr-FR" sz="4800" spc="-1" strike="noStrike">
              <a:solidFill>
                <a:srgbClr val="000000"/>
              </a:solidFill>
              <a:latin typeface="Arial"/>
            </a:endParaRPr>
          </a:p>
          <a:p>
            <a:pPr marL="36360" algn="ctr">
              <a:spcBef>
                <a:spcPts val="286"/>
              </a:spcBef>
              <a:spcAft>
                <a:spcPts val="286"/>
              </a:spcAft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4 081 </a:t>
            </a:r>
            <a:endParaRPr b="1" lang="fr-FR" sz="4800" spc="-1" strike="noStrike">
              <a:solidFill>
                <a:srgbClr val="000000"/>
              </a:solidFill>
              <a:latin typeface="Arial"/>
            </a:endParaRPr>
          </a:p>
          <a:p>
            <a:pPr marL="36360" algn="ctr">
              <a:spcBef>
                <a:spcPts val="286"/>
              </a:spcBef>
              <a:spcAft>
                <a:spcPts val="286"/>
              </a:spcAft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9 414 </a:t>
            </a:r>
            <a:endParaRPr b="1" lang="fr-FR" sz="4800" spc="-1" strike="noStrike">
              <a:solidFill>
                <a:srgbClr val="000000"/>
              </a:solidFill>
              <a:latin typeface="Arial"/>
            </a:endParaRPr>
          </a:p>
          <a:p>
            <a:pPr marL="36360" algn="ctr">
              <a:spcBef>
                <a:spcPts val="286"/>
              </a:spcBef>
              <a:spcAft>
                <a:spcPts val="286"/>
              </a:spcAft>
            </a:pPr>
            <a:r>
              <a:rPr b="0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5 703</a:t>
            </a:r>
            <a:endParaRPr b="1" lang="fr-FR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Titre 8"/>
          <p:cNvSpPr/>
          <p:nvPr/>
        </p:nvSpPr>
        <p:spPr>
          <a:xfrm>
            <a:off x="4381200" y="761760"/>
            <a:ext cx="4784040" cy="58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5000"/>
          </a:bodyPr>
          <a:p>
            <a:pPr>
              <a:lnSpc>
                <a:spcPct val="125000"/>
              </a:lnSpc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1.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384 = 50 +…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2.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1 725 − … = 1 325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3.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64 + 25 = 60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4.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38 − 17 = … + 10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5.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15 × … = 45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6.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2 × 4 × 4  = 8 ×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7.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7 000 − … = 4 999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5000"/>
              </a:lnSpc>
              <a:tabLst>
                <a:tab algn="l" pos="0"/>
              </a:tabLst>
            </a:pPr>
            <a:r>
              <a:rPr b="0" lang="fr-FR" sz="4000" spc="-1" strike="noStrike">
                <a:solidFill>
                  <a:srgbClr val="0070c0"/>
                </a:solidFill>
                <a:latin typeface="Calibri"/>
              </a:rPr>
              <a:t>8. </a:t>
            </a:r>
            <a:r>
              <a:rPr b="0" lang="fr-FR" sz="4000" spc="-1" strike="noStrike">
                <a:solidFill>
                  <a:srgbClr val="000000"/>
                </a:solidFill>
                <a:latin typeface="Calibri"/>
              </a:rPr>
              <a:t>494 + 11 = 500 + …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itre 13"/>
          <p:cNvSpPr/>
          <p:nvPr/>
        </p:nvSpPr>
        <p:spPr>
          <a:xfrm>
            <a:off x="4979880" y="369360"/>
            <a:ext cx="4143600" cy="52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88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et complète.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 flipV="1">
            <a:off x="4352400" y="338760"/>
            <a:ext cx="360" cy="64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504000" bIns="504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1" name=""/>
          <p:cNvSpPr/>
          <p:nvPr/>
        </p:nvSpPr>
        <p:spPr>
          <a:xfrm>
            <a:off x="3242880" y="118008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884360" y="9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</TotalTime>
  <Application>LibreOffice/7.4.3.2$Windows_X86_64 LibreOffice_project/1048a8393ae2eeec98dff31b5c133c5f1d08b890</Application>
  <AppVersion>15.0000</AppVersion>
  <Words>95</Words>
  <Paragraphs>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2025-10-25T17:12:10Z</dcterms:modified>
  <cp:revision>59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5</vt:i4>
  </property>
</Properties>
</file>